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85" r:id="rId5"/>
    <p:sldId id="287" r:id="rId6"/>
    <p:sldId id="265" r:id="rId7"/>
    <p:sldId id="286" r:id="rId8"/>
    <p:sldId id="288" r:id="rId9"/>
    <p:sldId id="290" r:id="rId10"/>
    <p:sldId id="289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614"/>
    <a:srgbClr val="994D0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62" autoAdjust="0"/>
    <p:restoredTop sz="94660"/>
  </p:normalViewPr>
  <p:slideViewPr>
    <p:cSldViewPr>
      <p:cViewPr varScale="1">
        <p:scale>
          <a:sx n="83" d="100"/>
          <a:sy n="83" d="100"/>
        </p:scale>
        <p:origin x="-102" y="-13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285C5-9D05-4EAC-876A-41203E1B8351}" type="datetimeFigureOut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62556-06AC-4E0A-AE23-7C55FE0456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5E35C-BDE9-45A0-BAC1-3C02C6C3388A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5868144" cy="476672"/>
          </a:xfrm>
          <a:prstGeom prst="rect">
            <a:avLst/>
          </a:prstGeom>
          <a:solidFill>
            <a:srgbClr val="CA66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4499992" y="0"/>
            <a:ext cx="1440160" cy="476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5940152" y="0"/>
            <a:ext cx="3203848" cy="4766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 userDrawn="1"/>
        </p:nvSpPr>
        <p:spPr>
          <a:xfrm>
            <a:off x="0" y="6381328"/>
            <a:ext cx="5868144" cy="476672"/>
          </a:xfrm>
          <a:prstGeom prst="rect">
            <a:avLst/>
          </a:prstGeom>
          <a:solidFill>
            <a:srgbClr val="CA66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>
            <a:off x="4499992" y="6381328"/>
            <a:ext cx="1440160" cy="476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5940152" y="6381328"/>
            <a:ext cx="3203848" cy="4766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11239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9BC7-5A75-4B66-82D9-F96924898A17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02576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38CEE-2F45-4DEC-A90F-9C2EC16C7388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70517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 userDrawn="1"/>
        </p:nvSpPr>
        <p:spPr>
          <a:xfrm>
            <a:off x="0" y="0"/>
            <a:ext cx="5868144" cy="980728"/>
          </a:xfrm>
          <a:prstGeom prst="rect">
            <a:avLst/>
          </a:prstGeom>
          <a:solidFill>
            <a:srgbClr val="CA66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5940152" y="0"/>
            <a:ext cx="3203848" cy="9807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 userDrawn="1"/>
        </p:nvSpPr>
        <p:spPr>
          <a:xfrm>
            <a:off x="4499992" y="0"/>
            <a:ext cx="1440160" cy="9807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>
            <a:lvl1pPr algn="l">
              <a:defRPr sz="4000">
                <a:latin typeface="휴먼둥근헤드라인" pitchFamily="18" charset="-127"/>
                <a:ea typeface="휴먼둥근헤드라인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31B4-321F-41DE-8E73-37FBF42CF811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19569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F5397-6D8F-4C51-8AE4-008242C89464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9910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ED1B-3B0D-4CB8-8F23-F27C4B785DFE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245246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82BBB-C968-4175-974B-3175970DC9A6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20487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7FD1-80FC-401C-A7E2-7328B6F187D1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994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4C4-ACEE-4CE3-B09E-10002899DA76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85220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CA7F6-E87C-484D-9EA9-008C6CFAEE21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47456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CF24-66EB-4222-B9D4-33DDA6B73E86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01017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44F89-C85F-4272-BD59-750312B054E5}" type="datetime1">
              <a:rPr lang="ko-KR" altLang="en-US" smtClean="0"/>
              <a:pPr/>
              <a:t>2013-03-11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2ACCD-8090-435C-A718-01D8913845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6944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latin typeface="휴먼둥근헤드라인" pitchFamily="18" charset="-127"/>
                <a:ea typeface="휴먼둥근헤드라인" pitchFamily="18" charset="-127"/>
              </a:rPr>
              <a:t>국내 인터넷 </a:t>
            </a:r>
            <a:r>
              <a:rPr lang="ko-KR" altLang="en-US" dirty="0" err="1" smtClean="0">
                <a:latin typeface="휴먼둥근헤드라인" pitchFamily="18" charset="-127"/>
                <a:ea typeface="휴먼둥근헤드라인" pitchFamily="18" charset="-127"/>
              </a:rPr>
              <a:t>거버넌스의</a:t>
            </a:r>
            <a:r>
              <a:rPr lang="ko-KR" altLang="en-US" dirty="0" smtClean="0">
                <a:latin typeface="휴먼둥근헤드라인" pitchFamily="18" charset="-127"/>
                <a:ea typeface="휴먼둥근헤드라인" pitchFamily="18" charset="-127"/>
              </a:rPr>
              <a:t> </a:t>
            </a:r>
            <a:r>
              <a:rPr lang="en-US" altLang="ko-KR" dirty="0" smtClean="0">
                <a:latin typeface="휴먼둥근헤드라인" pitchFamily="18" charset="-127"/>
                <a:ea typeface="휴먼둥근헤드라인" pitchFamily="18" charset="-127"/>
              </a:rPr>
              <a:t/>
            </a:r>
            <a:br>
              <a:rPr lang="en-US" altLang="ko-KR" dirty="0" smtClean="0">
                <a:latin typeface="휴먼둥근헤드라인" pitchFamily="18" charset="-127"/>
                <a:ea typeface="휴먼둥근헤드라인" pitchFamily="18" charset="-127"/>
              </a:rPr>
            </a:br>
            <a:r>
              <a:rPr lang="ko-KR" altLang="en-US" dirty="0" smtClean="0">
                <a:latin typeface="휴먼둥근헤드라인" pitchFamily="18" charset="-127"/>
                <a:ea typeface="휴먼둥근헤드라인" pitchFamily="18" charset="-127"/>
              </a:rPr>
              <a:t>역사와 과제</a:t>
            </a:r>
            <a:endParaRPr lang="ko-KR" altLang="en-US" dirty="0"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7232848" cy="1752600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울릉도B" pitchFamily="18" charset="-127"/>
                <a:ea typeface="HY울릉도B" pitchFamily="18" charset="-127"/>
              </a:rPr>
              <a:t>                      </a:t>
            </a:r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울릉도B" pitchFamily="18" charset="-127"/>
                <a:ea typeface="HY울릉도B" pitchFamily="18" charset="-127"/>
              </a:rPr>
              <a:t>   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2013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. 3. 13.</a:t>
            </a:r>
          </a:p>
          <a:p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                             윤복남 변호사</a:t>
            </a: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  <a:p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                                  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  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법무법인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(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유</a:t>
            </a: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)</a:t>
            </a:r>
            <a:r>
              <a:rPr lang="ko-KR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한결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1</a:t>
            </a:fld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/13</a:t>
            </a:r>
          </a:p>
        </p:txBody>
      </p:sp>
    </p:spTree>
    <p:extLst>
      <p:ext uri="{BB962C8B-B14F-4D97-AF65-F5344CB8AC3E}">
        <p14:creationId xmlns="" xmlns:p14="http://schemas.microsoft.com/office/powerpoint/2010/main" val="114861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3600" dirty="0" smtClean="0"/>
              <a:t>실제사례 </a:t>
            </a:r>
            <a:r>
              <a:rPr lang="en-US" altLang="ko-KR" sz="3600" dirty="0" smtClean="0"/>
              <a:t>(2) : ‘.</a:t>
            </a:r>
            <a:r>
              <a:rPr lang="ko-KR" altLang="en-US" sz="3600" dirty="0" smtClean="0"/>
              <a:t>한국</a:t>
            </a:r>
            <a:r>
              <a:rPr lang="en-US" altLang="ko-KR" sz="3600" dirty="0" smtClean="0"/>
              <a:t>’ </a:t>
            </a:r>
            <a:r>
              <a:rPr lang="ko-KR" altLang="en-US" sz="3600" dirty="0" smtClean="0"/>
              <a:t>등록정책</a:t>
            </a:r>
            <a:r>
              <a:rPr lang="en-US" altLang="ko-KR" sz="3600" dirty="0" smtClean="0"/>
              <a:t>(2010)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한국인터넷진흥원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인터넷주소정책포럼</a:t>
            </a:r>
            <a:r>
              <a:rPr lang="en-US" altLang="ko-KR" dirty="0" smtClean="0"/>
              <a:t> : </a:t>
            </a:r>
            <a:r>
              <a:rPr lang="ko-KR" altLang="en-US" dirty="0" smtClean="0"/>
              <a:t>등록정책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등록유보어</a:t>
            </a:r>
            <a:r>
              <a:rPr lang="en-US" altLang="ko-KR" dirty="0" smtClean="0"/>
              <a:t>WG</a:t>
            </a:r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외주발주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한국소비자원에서 등록정책 실무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주요이슈 </a:t>
            </a:r>
            <a:r>
              <a:rPr lang="en-US" altLang="ko-KR" dirty="0" smtClean="0"/>
              <a:t>: ‘.</a:t>
            </a:r>
            <a:r>
              <a:rPr lang="ko-KR" altLang="en-US" dirty="0" smtClean="0"/>
              <a:t>한국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‘.</a:t>
            </a:r>
            <a:r>
              <a:rPr lang="en-US" altLang="ko-KR" dirty="0" err="1" smtClean="0"/>
              <a:t>kr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 독립된 주소인가</a:t>
            </a:r>
            <a:r>
              <a:rPr lang="en-US" altLang="ko-KR" dirty="0" smtClean="0"/>
              <a:t>?</a:t>
            </a:r>
          </a:p>
          <a:p>
            <a:pPr lvl="1"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어떤 도메인이름을 등록유보어로 할 것인가</a:t>
            </a:r>
            <a:r>
              <a:rPr lang="en-US" altLang="ko-KR" dirty="0" smtClean="0"/>
              <a:t>?</a:t>
            </a:r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방송통신위원회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대부분의 등록정책은 그대로 수용함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공청회에서 </a:t>
            </a:r>
            <a:r>
              <a:rPr lang="en-US" altLang="ko-KR" dirty="0" smtClean="0">
                <a:solidFill>
                  <a:srgbClr val="FF0000"/>
                </a:solidFill>
              </a:rPr>
              <a:t>‘</a:t>
            </a:r>
            <a:r>
              <a:rPr lang="ko-KR" altLang="en-US" dirty="0" smtClean="0">
                <a:solidFill>
                  <a:srgbClr val="FF0000"/>
                </a:solidFill>
              </a:rPr>
              <a:t>비윤리적 단어</a:t>
            </a:r>
            <a:r>
              <a:rPr lang="en-US" altLang="ko-KR" dirty="0" smtClean="0">
                <a:solidFill>
                  <a:srgbClr val="FF0000"/>
                </a:solidFill>
              </a:rPr>
              <a:t>’</a:t>
            </a:r>
            <a:r>
              <a:rPr lang="en-US" altLang="ko-KR" dirty="0" smtClean="0"/>
              <a:t>(</a:t>
            </a:r>
            <a:r>
              <a:rPr lang="ko-KR" altLang="en-US" dirty="0" smtClean="0"/>
              <a:t>자살방조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조건만남</a:t>
            </a:r>
            <a:endParaRPr lang="en-US" altLang="ko-KR" dirty="0" smtClean="0"/>
          </a:p>
          <a:p>
            <a:pPr lvl="1"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 47</a:t>
            </a:r>
            <a:r>
              <a:rPr lang="ko-KR" altLang="en-US" dirty="0" smtClean="0"/>
              <a:t>개를 신규 등록유보어로 제안함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인터넷주소정책포럼의 재고요청에도 불구하고 시행</a:t>
            </a:r>
            <a:endParaRPr lang="en-US" altLang="ko-KR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정부 주도형 인터넷 </a:t>
            </a:r>
            <a:r>
              <a:rPr lang="ko-KR" altLang="en-US" dirty="0" err="1" smtClean="0"/>
              <a:t>거버넌스</a:t>
            </a:r>
            <a:r>
              <a:rPr lang="ko-KR" altLang="en-US" dirty="0" smtClean="0"/>
              <a:t> 평가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장점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인터넷 공공성 고려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관리책임 분명함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정책형성과정의 대표성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책임성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국가간 국제활동에서 위상 강화</a:t>
            </a:r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r>
              <a:rPr lang="ko-KR" altLang="en-US" dirty="0" smtClean="0"/>
              <a:t>단점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다양한 이해관계자의 의견수렴이 미약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정책논의과정과 별개의 최종의사결정 가능함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국제인터넷활동</a:t>
            </a:r>
            <a:r>
              <a:rPr lang="en-US" altLang="ko-KR" dirty="0" smtClean="0"/>
              <a:t>(</a:t>
            </a:r>
            <a:r>
              <a:rPr lang="ko-KR" altLang="en-US" dirty="0" smtClean="0"/>
              <a:t>주로 민간분야</a:t>
            </a:r>
            <a:r>
              <a:rPr lang="en-US" altLang="ko-KR" dirty="0" smtClean="0"/>
              <a:t>)</a:t>
            </a:r>
            <a:r>
              <a:rPr lang="ko-KR" altLang="en-US" dirty="0" smtClean="0"/>
              <a:t> 약화</a:t>
            </a:r>
            <a:endParaRPr lang="en-US" altLang="ko-KR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3000" dirty="0" smtClean="0"/>
              <a:t>바람직한 인터넷 </a:t>
            </a:r>
            <a:r>
              <a:rPr lang="ko-KR" altLang="en-US" sz="3000" dirty="0" err="1" smtClean="0"/>
              <a:t>거버넌스</a:t>
            </a:r>
            <a:r>
              <a:rPr lang="ko-KR" altLang="en-US" sz="3000" dirty="0" smtClean="0"/>
              <a:t> 형성을 위한 과제</a:t>
            </a:r>
            <a:r>
              <a:rPr lang="en-US" altLang="ko-KR" sz="3000" dirty="0" smtClean="0"/>
              <a:t>(</a:t>
            </a:r>
            <a:r>
              <a:rPr lang="ko-KR" altLang="en-US" sz="3000" dirty="0" smtClean="0"/>
              <a:t>제언</a:t>
            </a:r>
            <a:r>
              <a:rPr lang="en-US" altLang="ko-KR" sz="3000" dirty="0" smtClean="0"/>
              <a:t>)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먼저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바람직한 인터넷 </a:t>
            </a:r>
            <a:r>
              <a:rPr lang="ko-KR" altLang="en-US" dirty="0" err="1" smtClean="0"/>
              <a:t>거버넌스</a:t>
            </a:r>
            <a:r>
              <a:rPr lang="ko-KR" altLang="en-US" dirty="0" smtClean="0"/>
              <a:t> 모델에 대한 </a:t>
            </a:r>
            <a:r>
              <a:rPr lang="en-US" altLang="ko-KR" dirty="0" smtClean="0">
                <a:solidFill>
                  <a:srgbClr val="FF0000"/>
                </a:solidFill>
              </a:rPr>
              <a:t>Consensus</a:t>
            </a:r>
            <a:r>
              <a:rPr lang="en-US" altLang="ko-KR" dirty="0" smtClean="0"/>
              <a:t>(</a:t>
            </a:r>
            <a:r>
              <a:rPr lang="ko-KR" altLang="en-US" dirty="0" smtClean="0"/>
              <a:t>의사합치</a:t>
            </a:r>
            <a:r>
              <a:rPr lang="en-US" altLang="ko-KR" dirty="0" smtClean="0"/>
              <a:t>)</a:t>
            </a:r>
            <a:r>
              <a:rPr lang="ko-KR" altLang="en-US" dirty="0" smtClean="0"/>
              <a:t>가 필요함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Open</a:t>
            </a:r>
          </a:p>
          <a:p>
            <a:pPr lvl="1"/>
            <a:r>
              <a:rPr lang="en-US" altLang="ko-KR" dirty="0" smtClean="0"/>
              <a:t>Bottom-up process</a:t>
            </a:r>
          </a:p>
          <a:p>
            <a:pPr lvl="1"/>
            <a:r>
              <a:rPr lang="en-US" altLang="ko-KR" dirty="0" smtClean="0"/>
              <a:t>Multi-stakeholder</a:t>
            </a:r>
          </a:p>
          <a:p>
            <a:pPr lvl="1">
              <a:buNone/>
            </a:pPr>
            <a:endParaRPr lang="en-US" altLang="ko-KR" dirty="0" smtClean="0"/>
          </a:p>
          <a:p>
            <a:r>
              <a:rPr lang="ko-KR" altLang="en-US" dirty="0" smtClean="0"/>
              <a:t>다양한 이해관계자 의견수렴 과정 강화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민간부문의 정책참여 강화 및 제도화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각 분야별 </a:t>
            </a:r>
            <a:r>
              <a:rPr lang="ko-KR" altLang="en-US" dirty="0" err="1" smtClean="0"/>
              <a:t>참여폭의</a:t>
            </a:r>
            <a:r>
              <a:rPr lang="ko-KR" altLang="en-US" dirty="0" smtClean="0"/>
              <a:t> 확대</a:t>
            </a:r>
            <a:endParaRPr lang="en-US" altLang="ko-KR" dirty="0" smtClean="0"/>
          </a:p>
          <a:p>
            <a:pPr lvl="1">
              <a:buNone/>
            </a:pPr>
            <a:r>
              <a:rPr lang="en-US" altLang="ko-KR" dirty="0" smtClean="0"/>
              <a:t>   (NGO, </a:t>
            </a:r>
            <a:r>
              <a:rPr lang="ko-KR" altLang="en-US" dirty="0" smtClean="0"/>
              <a:t>이용자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기술전문가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정책전문가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업계</a:t>
            </a:r>
            <a:r>
              <a:rPr lang="en-US" altLang="ko-KR" dirty="0" smtClean="0"/>
              <a:t>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000" dirty="0" smtClean="0"/>
              <a:t>바람직한 인터넷 </a:t>
            </a:r>
            <a:r>
              <a:rPr lang="ko-KR" altLang="en-US" sz="3000" dirty="0" err="1" smtClean="0"/>
              <a:t>거버넌스</a:t>
            </a:r>
            <a:r>
              <a:rPr lang="ko-KR" altLang="en-US" sz="3000" dirty="0" smtClean="0"/>
              <a:t> 형성을 위한 과제</a:t>
            </a:r>
            <a:r>
              <a:rPr lang="en-US" altLang="ko-KR" sz="3000" dirty="0" smtClean="0"/>
              <a:t>(</a:t>
            </a:r>
            <a:r>
              <a:rPr lang="ko-KR" altLang="en-US" sz="3000" dirty="0" smtClean="0"/>
              <a:t>제언</a:t>
            </a:r>
            <a:r>
              <a:rPr lang="en-US" altLang="ko-KR" sz="3000" dirty="0" smtClean="0"/>
              <a:t>)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 smtClean="0"/>
              <a:t>NGO, </a:t>
            </a:r>
            <a:r>
              <a:rPr lang="ko-KR" altLang="en-US" dirty="0" smtClean="0"/>
              <a:t>이용자</a:t>
            </a:r>
            <a:r>
              <a:rPr lang="en-US" altLang="ko-KR" dirty="0" smtClean="0"/>
              <a:t>(</a:t>
            </a:r>
            <a:r>
              <a:rPr lang="ko-KR" altLang="en-US" dirty="0" smtClean="0"/>
              <a:t>단체</a:t>
            </a:r>
            <a:r>
              <a:rPr lang="en-US" altLang="ko-KR" dirty="0" smtClean="0"/>
              <a:t>)</a:t>
            </a:r>
            <a:r>
              <a:rPr lang="ko-KR" altLang="en-US" dirty="0" smtClean="0"/>
              <a:t> 스스로의 관심 제고 필요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인터넷주소의 전문성으로 인하여 관심이 적음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다양한 활동 필요</a:t>
            </a:r>
            <a:r>
              <a:rPr lang="en-US" altLang="ko-KR" dirty="0" smtClean="0"/>
              <a:t>(</a:t>
            </a:r>
            <a:r>
              <a:rPr lang="ko-KR" altLang="en-US" dirty="0" smtClean="0"/>
              <a:t>국제동향 파악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정부정책의논 참여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이슈 제기 등</a:t>
            </a:r>
            <a:r>
              <a:rPr lang="en-US" altLang="ko-KR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인터넷주소 관련 국내외 회의 참관</a:t>
            </a:r>
            <a:endParaRPr lang="en-US" altLang="ko-KR" dirty="0" smtClean="0"/>
          </a:p>
          <a:p>
            <a:pPr lvl="1">
              <a:lnSpc>
                <a:spcPct val="120000"/>
              </a:lnSpc>
              <a:buNone/>
            </a:pP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법</a:t>
            </a:r>
            <a:r>
              <a:rPr lang="en-US" altLang="ko-KR" dirty="0" smtClean="0"/>
              <a:t>·</a:t>
            </a:r>
            <a:r>
              <a:rPr lang="ko-KR" altLang="en-US" dirty="0" smtClean="0"/>
              <a:t>제도적 </a:t>
            </a:r>
            <a:r>
              <a:rPr lang="ko-KR" altLang="en-US" dirty="0" err="1" smtClean="0"/>
              <a:t>뒷바침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주소자원법의 개정</a:t>
            </a:r>
            <a:r>
              <a:rPr lang="en-US" altLang="ko-KR" dirty="0" smtClean="0"/>
              <a:t>(</a:t>
            </a:r>
            <a:r>
              <a:rPr lang="ko-KR" altLang="en-US" dirty="0" smtClean="0"/>
              <a:t>민간참여 확대 방향</a:t>
            </a:r>
            <a:r>
              <a:rPr lang="en-US" altLang="ko-KR" dirty="0" smtClean="0"/>
              <a:t> / </a:t>
            </a:r>
            <a:r>
              <a:rPr lang="ko-KR" altLang="en-US" dirty="0" smtClean="0"/>
              <a:t>예외적 정부개입</a:t>
            </a:r>
            <a:r>
              <a:rPr lang="en-US" altLang="ko-KR" dirty="0" smtClean="0"/>
              <a:t>)</a:t>
            </a:r>
          </a:p>
          <a:p>
            <a:pPr lvl="1">
              <a:lnSpc>
                <a:spcPct val="120000"/>
              </a:lnSpc>
              <a:buNone/>
            </a:pPr>
            <a:r>
              <a:rPr lang="ko-KR" altLang="en-US" dirty="0" smtClean="0"/>
              <a:t> </a:t>
            </a:r>
            <a:r>
              <a:rPr lang="en-US" altLang="ko-KR" dirty="0" smtClean="0"/>
              <a:t>ex)</a:t>
            </a:r>
            <a:r>
              <a:rPr lang="ko-KR" altLang="en-US" dirty="0" err="1" smtClean="0"/>
              <a:t>호주통신법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주소관리자를 결정하되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서면지시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공공적 중요성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사전에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호주 경쟁 및 소비자위원회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협의 후 지시가능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정부 정책결정 과정에서 실질적 민간참여 확대 제도화</a:t>
            </a:r>
            <a:endParaRPr lang="en-US" altLang="ko-KR" dirty="0" smtClean="0"/>
          </a:p>
          <a:p>
            <a:pPr lvl="1">
              <a:lnSpc>
                <a:spcPct val="120000"/>
              </a:lnSpc>
              <a:buNone/>
            </a:pPr>
            <a:r>
              <a:rPr lang="en-US" altLang="ko-KR" dirty="0" smtClean="0"/>
              <a:t> ex)</a:t>
            </a:r>
            <a:r>
              <a:rPr lang="ko-KR" altLang="en-US" dirty="0" smtClean="0"/>
              <a:t> </a:t>
            </a:r>
            <a:r>
              <a:rPr lang="en-US" altLang="ko-KR" dirty="0" smtClean="0"/>
              <a:t>ITU </a:t>
            </a:r>
            <a:r>
              <a:rPr lang="ko-KR" altLang="en-US" dirty="0" smtClean="0"/>
              <a:t>회의 이전에 민간부문 의견 수렴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en-US" altLang="ko-KR" dirty="0" smtClean="0"/>
              <a:t>KISA</a:t>
            </a:r>
            <a:r>
              <a:rPr lang="ko-KR" altLang="en-US" dirty="0" smtClean="0"/>
              <a:t>에 대한 일정한 자율권 부여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주소관리기관 경쟁체제 등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민간국제활동 지원에 대한 일관적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장기적 정책 마련</a:t>
            </a:r>
            <a:endParaRPr lang="en-US" altLang="ko-KR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3131840" cy="980728"/>
          </a:xfrm>
        </p:spPr>
        <p:txBody>
          <a:bodyPr/>
          <a:lstStyle/>
          <a:p>
            <a:pPr algn="l"/>
            <a:r>
              <a:rPr lang="ko-KR" altLang="en-US" dirty="0" smtClean="0">
                <a:latin typeface="휴먼둥근헤드라인" pitchFamily="18" charset="-127"/>
                <a:ea typeface="휴먼둥근헤드라인" pitchFamily="18" charset="-127"/>
              </a:rPr>
              <a:t>목차</a:t>
            </a:r>
            <a:endParaRPr lang="ko-KR" altLang="en-US" dirty="0"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82919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400" dirty="0" smtClean="0"/>
              <a:t>인터넷 </a:t>
            </a:r>
            <a:r>
              <a:rPr lang="ko-KR" altLang="en-US" sz="2400" dirty="0" err="1" smtClean="0"/>
              <a:t>거버넌스는</a:t>
            </a:r>
            <a:r>
              <a:rPr lang="ko-KR" altLang="en-US" sz="2400" dirty="0" smtClean="0"/>
              <a:t> 무엇인가</a:t>
            </a:r>
            <a:r>
              <a:rPr lang="en-US" altLang="ko-KR" sz="2400" dirty="0" smtClean="0"/>
              <a:t>?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sz="1800" dirty="0" smtClean="0"/>
              <a:t>  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왜 인터넷주소가 문제되는가</a:t>
            </a:r>
            <a:r>
              <a:rPr lang="en-US" altLang="ko-KR" sz="1800" dirty="0" smtClean="0"/>
              <a:t>?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800" dirty="0" smtClean="0"/>
              <a:t>	 - ICANN</a:t>
            </a:r>
            <a:r>
              <a:rPr lang="ko-KR" altLang="en-US" sz="1800" dirty="0" smtClean="0"/>
              <a:t>의 역할과 조직구조</a:t>
            </a:r>
            <a:endParaRPr lang="en-US" altLang="ko-KR" sz="1800" dirty="0" smtClean="0"/>
          </a:p>
          <a:p>
            <a:pPr>
              <a:lnSpc>
                <a:spcPct val="120000"/>
              </a:lnSpc>
              <a:buNone/>
            </a:pPr>
            <a:endParaRPr lang="en-US" altLang="ko-KR" sz="1800" dirty="0" smtClean="0"/>
          </a:p>
          <a:p>
            <a:pPr>
              <a:lnSpc>
                <a:spcPct val="120000"/>
              </a:lnSpc>
            </a:pPr>
            <a:r>
              <a:rPr lang="ko-KR" altLang="en-US" sz="2400" dirty="0" smtClean="0"/>
              <a:t>한국 인터넷 </a:t>
            </a:r>
            <a:r>
              <a:rPr lang="ko-KR" altLang="en-US" sz="2400" dirty="0" err="1" smtClean="0"/>
              <a:t>거버넌스의</a:t>
            </a:r>
            <a:r>
              <a:rPr lang="ko-KR" altLang="en-US" sz="2400" dirty="0" smtClean="0"/>
              <a:t> 역사</a:t>
            </a:r>
            <a:endParaRPr lang="en-US" altLang="ko-KR" sz="2400" dirty="0" smtClean="0"/>
          </a:p>
          <a:p>
            <a:pPr>
              <a:lnSpc>
                <a:spcPct val="120000"/>
              </a:lnSpc>
            </a:pPr>
            <a:endParaRPr lang="en-US" altLang="ko-KR" sz="2400" dirty="0" smtClean="0"/>
          </a:p>
          <a:p>
            <a:pPr>
              <a:lnSpc>
                <a:spcPct val="120000"/>
              </a:lnSpc>
            </a:pPr>
            <a:r>
              <a:rPr lang="ko-KR" altLang="en-US" sz="2400" dirty="0" smtClean="0"/>
              <a:t>한국 인터넷 </a:t>
            </a:r>
            <a:r>
              <a:rPr lang="ko-KR" altLang="en-US" sz="2400" dirty="0" err="1" smtClean="0"/>
              <a:t>거버넌스의</a:t>
            </a:r>
            <a:r>
              <a:rPr lang="ko-KR" altLang="en-US" sz="2400" dirty="0" smtClean="0"/>
              <a:t> 운영현황</a:t>
            </a:r>
            <a:endParaRPr lang="en-US" altLang="ko-KR" sz="24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800" dirty="0" smtClean="0"/>
              <a:t>	 - </a:t>
            </a:r>
            <a:r>
              <a:rPr lang="ko-KR" altLang="en-US" sz="1800" dirty="0" smtClean="0"/>
              <a:t>실제 정책수립의 사례</a:t>
            </a:r>
            <a:endParaRPr lang="en-US" altLang="ko-KR" sz="1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800" dirty="0" smtClean="0"/>
              <a:t>	 - </a:t>
            </a:r>
            <a:r>
              <a:rPr lang="ko-KR" altLang="en-US" sz="1800" dirty="0" smtClean="0"/>
              <a:t>정부주도형 인터넷 </a:t>
            </a:r>
            <a:r>
              <a:rPr lang="ko-KR" altLang="en-US" sz="1800" dirty="0" err="1" smtClean="0"/>
              <a:t>거버넌스에</a:t>
            </a:r>
            <a:r>
              <a:rPr lang="ko-KR" altLang="en-US" sz="1800" dirty="0" smtClean="0"/>
              <a:t> 대한 평가</a:t>
            </a:r>
            <a:endParaRPr lang="en-US" altLang="ko-KR" sz="1800" dirty="0" smtClean="0"/>
          </a:p>
          <a:p>
            <a:pPr>
              <a:lnSpc>
                <a:spcPct val="120000"/>
              </a:lnSpc>
              <a:buNone/>
            </a:pPr>
            <a:endParaRPr lang="en-US" altLang="ko-KR" sz="1800" dirty="0" smtClean="0"/>
          </a:p>
          <a:p>
            <a:pPr>
              <a:lnSpc>
                <a:spcPct val="120000"/>
              </a:lnSpc>
            </a:pPr>
            <a:r>
              <a:rPr lang="ko-KR" altLang="en-US" sz="2400" dirty="0" smtClean="0"/>
              <a:t>바람직한 인터넷 </a:t>
            </a:r>
            <a:r>
              <a:rPr lang="ko-KR" altLang="en-US" sz="2400" dirty="0" err="1" smtClean="0"/>
              <a:t>거버넌스</a:t>
            </a:r>
            <a:r>
              <a:rPr lang="ko-KR" altLang="en-US" sz="2400" dirty="0" smtClean="0"/>
              <a:t> 형성을 위한 과제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제언</a:t>
            </a:r>
            <a:r>
              <a:rPr lang="en-US" altLang="ko-KR" sz="2400" dirty="0" smtClean="0"/>
              <a:t>)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258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80728"/>
          </a:xfrm>
        </p:spPr>
        <p:txBody>
          <a:bodyPr/>
          <a:lstStyle/>
          <a:p>
            <a:pPr algn="l"/>
            <a:r>
              <a:rPr lang="ko-KR" altLang="en-US" dirty="0" smtClean="0"/>
              <a:t>인터넷 </a:t>
            </a:r>
            <a:r>
              <a:rPr lang="ko-KR" altLang="en-US" dirty="0" err="1" smtClean="0"/>
              <a:t>거버넌스란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좁은 의미의 인터넷 </a:t>
            </a:r>
            <a:r>
              <a:rPr lang="ko-KR" altLang="en-US" dirty="0" err="1" smtClean="0"/>
              <a:t>거버넌스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IP</a:t>
            </a:r>
            <a:r>
              <a:rPr lang="ko-KR" altLang="en-US" dirty="0" smtClean="0"/>
              <a:t>주소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도메인이름에 관한 운용정책 및 의사결정 과정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ICANN/IANA/Root Server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넓은 의미의 인터넷 </a:t>
            </a:r>
            <a:r>
              <a:rPr lang="ko-KR" altLang="en-US" dirty="0" err="1" smtClean="0"/>
              <a:t>거버넌스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인터넷운영 전반에 관한 정책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의사결정 과정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WSIS &amp; IGF, WCIT etc.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80728"/>
          </a:xfrm>
        </p:spPr>
        <p:txBody>
          <a:bodyPr/>
          <a:lstStyle/>
          <a:p>
            <a:r>
              <a:rPr lang="ko-KR" altLang="en-US" dirty="0" smtClean="0"/>
              <a:t>왜 인터넷주소가 문제되는가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 smtClean="0"/>
              <a:t>인터넷 </a:t>
            </a:r>
            <a:r>
              <a:rPr lang="ko-KR" altLang="en-US" dirty="0" err="1" smtClean="0"/>
              <a:t>연결망</a:t>
            </a:r>
            <a:r>
              <a:rPr lang="en-US" altLang="ko-KR" dirty="0" smtClean="0"/>
              <a:t>(Network)</a:t>
            </a:r>
            <a:r>
              <a:rPr lang="ko-KR" altLang="en-US" dirty="0" smtClean="0"/>
              <a:t>의 특징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IP</a:t>
            </a:r>
            <a:r>
              <a:rPr lang="ko-KR" altLang="en-US" dirty="0" smtClean="0"/>
              <a:t>주소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도메인이름을 통한 연결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전세계적 단일성</a:t>
            </a:r>
            <a:r>
              <a:rPr lang="en-US" altLang="ko-KR" dirty="0" smtClean="0"/>
              <a:t>(</a:t>
            </a:r>
            <a:r>
              <a:rPr lang="ko-KR" altLang="en-US" dirty="0" smtClean="0"/>
              <a:t>오직 </a:t>
            </a:r>
            <a:r>
              <a:rPr lang="en-US" altLang="ko-KR" dirty="0" smtClean="0"/>
              <a:t>1:1 </a:t>
            </a:r>
            <a:r>
              <a:rPr lang="ko-KR" altLang="en-US" dirty="0" smtClean="0"/>
              <a:t>대응</a:t>
            </a:r>
            <a:r>
              <a:rPr lang="en-US" altLang="ko-KR" dirty="0" smtClean="0"/>
              <a:t>) </a:t>
            </a:r>
            <a:r>
              <a:rPr lang="ko-KR" altLang="en-US" dirty="0" smtClean="0"/>
              <a:t>필요함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DNS </a:t>
            </a:r>
            <a:r>
              <a:rPr lang="ko-KR" altLang="en-US" dirty="0" smtClean="0"/>
              <a:t>서버관리자들이 </a:t>
            </a:r>
            <a:r>
              <a:rPr lang="en-US" altLang="ko-KR" dirty="0" smtClean="0"/>
              <a:t>Root Server</a:t>
            </a:r>
            <a:r>
              <a:rPr lang="ko-KR" altLang="en-US" dirty="0" smtClean="0"/>
              <a:t>에 자발적 연결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인터넷주소의 특징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국제적 협력의 중요성 부각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다른 인터넷 이슈와의 연관성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정책의 기준</a:t>
            </a:r>
            <a:endParaRPr lang="en-US" altLang="ko-KR" dirty="0" smtClean="0"/>
          </a:p>
          <a:p>
            <a:pPr lvl="1">
              <a:buNone/>
            </a:pPr>
            <a:r>
              <a:rPr lang="en-US" altLang="ko-KR" dirty="0" smtClean="0"/>
              <a:t>   ex) </a:t>
            </a:r>
            <a:r>
              <a:rPr lang="ko-KR" altLang="en-US" dirty="0" smtClean="0"/>
              <a:t>접속차단</a:t>
            </a:r>
            <a:r>
              <a:rPr lang="en-US" altLang="ko-KR" dirty="0" smtClean="0"/>
              <a:t>(</a:t>
            </a:r>
            <a:r>
              <a:rPr lang="ko-KR" altLang="en-US" dirty="0" smtClean="0"/>
              <a:t>중국 </a:t>
            </a:r>
            <a:r>
              <a:rPr lang="en-US" altLang="ko-KR" dirty="0" smtClean="0"/>
              <a:t>v. </a:t>
            </a:r>
            <a:r>
              <a:rPr lang="ko-KR" altLang="en-US" dirty="0" err="1" smtClean="0"/>
              <a:t>구글</a:t>
            </a:r>
            <a:r>
              <a:rPr lang="en-US" altLang="ko-KR" dirty="0" smtClean="0"/>
              <a:t>), </a:t>
            </a:r>
            <a:r>
              <a:rPr lang="ko-KR" altLang="en-US" dirty="0" smtClean="0"/>
              <a:t>보안</a:t>
            </a:r>
            <a:r>
              <a:rPr lang="en-US" altLang="ko-KR" dirty="0" smtClean="0"/>
              <a:t>/</a:t>
            </a:r>
            <a:r>
              <a:rPr lang="ko-KR" altLang="en-US" dirty="0" smtClean="0"/>
              <a:t>해킹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스팸방지</a:t>
            </a:r>
            <a:endParaRPr lang="en-US" altLang="ko-KR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ICANN</a:t>
            </a:r>
            <a:r>
              <a:rPr lang="ko-KR" altLang="en-US" dirty="0" smtClean="0"/>
              <a:t>에서 무엇을 결정하는가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Root Server </a:t>
            </a:r>
            <a:r>
              <a:rPr lang="ko-KR" altLang="en-US" sz="3000" dirty="0" smtClean="0"/>
              <a:t>운영</a:t>
            </a:r>
            <a:r>
              <a:rPr lang="en-US" sz="3000" dirty="0" smtClean="0"/>
              <a:t> (IANA)</a:t>
            </a:r>
          </a:p>
          <a:p>
            <a:r>
              <a:rPr lang="ko-KR" altLang="en-US" sz="3000" dirty="0" smtClean="0"/>
              <a:t>신규 최상위도메인</a:t>
            </a:r>
            <a:r>
              <a:rPr lang="en-US" sz="3000" dirty="0" smtClean="0"/>
              <a:t> – </a:t>
            </a:r>
            <a:r>
              <a:rPr lang="ko-KR" altLang="en-US" sz="3000" dirty="0" smtClean="0"/>
              <a:t>등록운영기관</a:t>
            </a:r>
            <a:r>
              <a:rPr lang="en-US" sz="3000" dirty="0" smtClean="0"/>
              <a:t> / </a:t>
            </a:r>
            <a:r>
              <a:rPr lang="ko-KR" altLang="en-US" sz="3000" dirty="0" smtClean="0"/>
              <a:t>신규등록정책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사업자 승인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계약</a:t>
            </a:r>
            <a:endParaRPr lang="en-US" sz="3000" dirty="0" smtClean="0"/>
          </a:p>
          <a:p>
            <a:r>
              <a:rPr lang="ko-KR" altLang="en-US" sz="3000" dirty="0" smtClean="0"/>
              <a:t>기존 최상위도메인</a:t>
            </a:r>
            <a:r>
              <a:rPr lang="en-US" sz="3000" dirty="0" smtClean="0"/>
              <a:t> – </a:t>
            </a:r>
            <a:r>
              <a:rPr lang="ko-KR" altLang="en-US" sz="3000" dirty="0" smtClean="0"/>
              <a:t>등록사업자 승인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계약</a:t>
            </a:r>
            <a:endParaRPr lang="en-US" sz="3000" dirty="0" smtClean="0"/>
          </a:p>
          <a:p>
            <a:r>
              <a:rPr lang="ko-KR" altLang="en-US" sz="3000" dirty="0" smtClean="0"/>
              <a:t>도메인분쟁정책</a:t>
            </a:r>
            <a:r>
              <a:rPr lang="en-US" altLang="ko-KR" sz="3000" dirty="0" smtClean="0"/>
              <a:t> </a:t>
            </a:r>
            <a:r>
              <a:rPr lang="en-US" sz="3000" dirty="0" smtClean="0"/>
              <a:t>–</a:t>
            </a:r>
            <a:r>
              <a:rPr lang="en-US" altLang="ko-KR" sz="3000" dirty="0" smtClean="0"/>
              <a:t> </a:t>
            </a:r>
            <a:r>
              <a:rPr lang="ko-KR" altLang="en-US" sz="3000" dirty="0" smtClean="0"/>
              <a:t>분쟁조정사업자 승인</a:t>
            </a:r>
            <a:endParaRPr lang="en-US" sz="3000" dirty="0" smtClean="0"/>
          </a:p>
          <a:p>
            <a:r>
              <a:rPr lang="ko-KR" altLang="en-US" sz="3000" dirty="0" smtClean="0"/>
              <a:t>국가최상위도메인 지정</a:t>
            </a:r>
            <a:r>
              <a:rPr lang="en-US" altLang="ko-KR" sz="3000" dirty="0" smtClean="0"/>
              <a:t>, </a:t>
            </a:r>
            <a:r>
              <a:rPr lang="ko-KR" altLang="en-US" sz="3000" dirty="0" smtClean="0"/>
              <a:t>계약</a:t>
            </a:r>
            <a:endParaRPr lang="en-US" sz="3000" dirty="0" smtClean="0"/>
          </a:p>
          <a:p>
            <a:r>
              <a:rPr lang="ko-KR" altLang="en-US" sz="3000" dirty="0" smtClean="0"/>
              <a:t>도메인등록정보</a:t>
            </a:r>
            <a:r>
              <a:rPr lang="en-US" altLang="ko-KR" sz="3000" dirty="0" smtClean="0"/>
              <a:t>(</a:t>
            </a:r>
            <a:r>
              <a:rPr lang="en-US" sz="3000" dirty="0" err="1" smtClean="0"/>
              <a:t>Whois</a:t>
            </a:r>
            <a:r>
              <a:rPr lang="en-US" sz="3000" dirty="0" smtClean="0"/>
              <a:t>)</a:t>
            </a:r>
            <a:r>
              <a:rPr lang="ko-KR" altLang="en-US" sz="3000" dirty="0" smtClean="0"/>
              <a:t> 공개정책</a:t>
            </a:r>
            <a:endParaRPr lang="en-US" altLang="ko-KR" sz="3000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ICANN</a:t>
            </a:r>
            <a:r>
              <a:rPr lang="ko-KR" altLang="en-US" dirty="0" smtClean="0"/>
              <a:t>은 어떻게 조직되어 있는가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0" y="1214422"/>
            <a:ext cx="9115907" cy="523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1820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 인터넷 </a:t>
            </a:r>
            <a:r>
              <a:rPr lang="ko-KR" altLang="en-US" dirty="0" err="1" smtClean="0"/>
              <a:t>거버넌스의</a:t>
            </a:r>
            <a:r>
              <a:rPr lang="ko-KR" altLang="en-US" dirty="0" smtClean="0"/>
              <a:t> 역사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2004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주소자원법</a:t>
            </a:r>
            <a:r>
              <a:rPr lang="ko-KR" altLang="en-US" dirty="0" smtClean="0"/>
              <a:t> 이전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1986 KAIST</a:t>
            </a:r>
          </a:p>
          <a:p>
            <a:pPr lvl="1"/>
            <a:r>
              <a:rPr lang="en-US" altLang="ko-KR" dirty="0" smtClean="0"/>
              <a:t>1994 </a:t>
            </a:r>
            <a:r>
              <a:rPr lang="ko-KR" altLang="en-US" dirty="0" smtClean="0"/>
              <a:t>한국전산원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1999 </a:t>
            </a:r>
            <a:r>
              <a:rPr lang="ko-KR" altLang="en-US" dirty="0" smtClean="0"/>
              <a:t>한국인터넷정보센터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KRnic</a:t>
            </a:r>
            <a:r>
              <a:rPr lang="en-US" altLang="ko-KR" dirty="0" smtClean="0"/>
              <a:t>) </a:t>
            </a:r>
          </a:p>
          <a:p>
            <a:pPr lvl="1">
              <a:buNone/>
            </a:pPr>
            <a:r>
              <a:rPr lang="en-US" altLang="ko-KR" dirty="0" smtClean="0"/>
              <a:t>          / NNC(</a:t>
            </a:r>
            <a:r>
              <a:rPr lang="ko-KR" altLang="en-US" dirty="0" smtClean="0"/>
              <a:t>인터넷주소위원회</a:t>
            </a:r>
            <a:r>
              <a:rPr lang="en-US" altLang="ko-KR" dirty="0" smtClean="0"/>
              <a:t>)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2004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주소자원법</a:t>
            </a:r>
            <a:r>
              <a:rPr lang="ko-KR" altLang="en-US" dirty="0" smtClean="0"/>
              <a:t> 이후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2004 </a:t>
            </a:r>
            <a:r>
              <a:rPr lang="ko-KR" altLang="en-US" dirty="0" smtClean="0"/>
              <a:t>특수법인 </a:t>
            </a:r>
            <a:r>
              <a:rPr lang="en-US" altLang="ko-KR" dirty="0" smtClean="0"/>
              <a:t>NIDA(</a:t>
            </a:r>
            <a:r>
              <a:rPr lang="ko-KR" altLang="en-US" dirty="0" smtClean="0"/>
              <a:t>한국인터넷진흥원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2009 </a:t>
            </a:r>
            <a:r>
              <a:rPr lang="ko-KR" altLang="en-US" dirty="0" smtClean="0"/>
              <a:t>정부산하기관 </a:t>
            </a:r>
            <a:r>
              <a:rPr lang="en-US" altLang="ko-KR" dirty="0" smtClean="0"/>
              <a:t>KISA(</a:t>
            </a:r>
            <a:r>
              <a:rPr lang="ko-KR" altLang="en-US" dirty="0" smtClean="0"/>
              <a:t>한국인터넷진흥원</a:t>
            </a:r>
            <a:r>
              <a:rPr lang="en-US" altLang="ko-KR" dirty="0" smtClean="0"/>
              <a:t>)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 인터넷 </a:t>
            </a:r>
            <a:r>
              <a:rPr lang="ko-KR" altLang="en-US" dirty="0" err="1" smtClean="0"/>
              <a:t>거버넌스의</a:t>
            </a:r>
            <a:r>
              <a:rPr lang="ko-KR" altLang="en-US" dirty="0" smtClean="0"/>
              <a:t> 운영현황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방송통신위원회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정보통신부</a:t>
            </a:r>
            <a:r>
              <a:rPr lang="en-US" altLang="ko-KR" dirty="0" smtClean="0"/>
              <a:t>) : </a:t>
            </a:r>
            <a:r>
              <a:rPr lang="ko-KR" altLang="en-US" dirty="0" smtClean="0"/>
              <a:t>정책결정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인터넷주소정책심의위원회 자문 </a:t>
            </a:r>
            <a:r>
              <a:rPr lang="en-US" altLang="ko-KR" dirty="0" smtClean="0"/>
              <a:t>(1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4</a:t>
            </a:r>
            <a:r>
              <a:rPr lang="ko-KR" altLang="en-US" dirty="0" smtClean="0"/>
              <a:t>회</a:t>
            </a:r>
            <a:r>
              <a:rPr lang="en-US" altLang="ko-KR" dirty="0" smtClean="0"/>
              <a:t>+</a:t>
            </a:r>
            <a:r>
              <a:rPr lang="el-GR" altLang="ko-KR" dirty="0" smtClean="0"/>
              <a:t>α</a:t>
            </a:r>
            <a:r>
              <a:rPr lang="en-US" altLang="ko-KR" dirty="0" smtClean="0"/>
              <a:t>)</a:t>
            </a:r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한국인터넷진흥원</a:t>
            </a:r>
            <a:r>
              <a:rPr lang="en-US" altLang="ko-KR" dirty="0" smtClean="0"/>
              <a:t>(KISA)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정책제안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집행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인터넷주소정책포럼</a:t>
            </a:r>
            <a:r>
              <a:rPr lang="en-US" altLang="ko-KR" dirty="0" smtClean="0"/>
              <a:t> </a:t>
            </a:r>
            <a:r>
              <a:rPr lang="ko-KR" altLang="en-US" dirty="0" smtClean="0"/>
              <a:t>자문</a:t>
            </a:r>
            <a:r>
              <a:rPr lang="en-US" altLang="ko-KR" dirty="0" smtClean="0"/>
              <a:t>(2009~2012)</a:t>
            </a:r>
          </a:p>
          <a:p>
            <a:pPr lvl="1"/>
            <a:endParaRPr lang="en-US" altLang="ko-KR" dirty="0" smtClean="0"/>
          </a:p>
          <a:p>
            <a:r>
              <a:rPr lang="ko-KR" altLang="en-US" dirty="0" err="1" smtClean="0"/>
              <a:t>한국인터넷거버넌스협의회</a:t>
            </a:r>
            <a:r>
              <a:rPr lang="ko-KR" altLang="en-US" dirty="0" smtClean="0"/>
              <a:t> </a:t>
            </a:r>
            <a:r>
              <a:rPr lang="en-US" altLang="ko-KR" dirty="0" smtClean="0"/>
              <a:t>: “IGF-Korea”</a:t>
            </a:r>
          </a:p>
          <a:p>
            <a:pPr lvl="1"/>
            <a:r>
              <a:rPr lang="ko-KR" altLang="en-US" dirty="0" smtClean="0"/>
              <a:t>주소인프라분과에서 </a:t>
            </a:r>
            <a:r>
              <a:rPr lang="en-US" altLang="ko-KR" dirty="0" smtClean="0"/>
              <a:t>KISA </a:t>
            </a:r>
            <a:r>
              <a:rPr lang="ko-KR" altLang="en-US" dirty="0" smtClean="0"/>
              <a:t>자문 역할</a:t>
            </a:r>
            <a:r>
              <a:rPr lang="en-US" altLang="ko-KR" dirty="0" smtClean="0"/>
              <a:t>(2012~)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3600" dirty="0" smtClean="0"/>
              <a:t>실제사례 </a:t>
            </a:r>
            <a:r>
              <a:rPr lang="en-US" altLang="ko-KR" sz="3600" dirty="0" smtClean="0"/>
              <a:t>(1) : 2</a:t>
            </a:r>
            <a:r>
              <a:rPr lang="ko-KR" altLang="en-US" sz="3600" dirty="0" smtClean="0"/>
              <a:t>단계 영문도메인 개방</a:t>
            </a:r>
            <a:r>
              <a:rPr lang="en-US" altLang="ko-KR" sz="3600" dirty="0" smtClean="0"/>
              <a:t>(2004)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단계 영문도메인 개방이란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 개방 전에는 </a:t>
            </a:r>
            <a:r>
              <a:rPr lang="en-US" altLang="ko-KR" dirty="0" smtClean="0"/>
              <a:t>‘.</a:t>
            </a:r>
            <a:r>
              <a:rPr lang="en-US" altLang="ko-KR" dirty="0" err="1" smtClean="0"/>
              <a:t>co.kr</a:t>
            </a:r>
            <a:r>
              <a:rPr lang="en-US" altLang="ko-KR" dirty="0" smtClean="0"/>
              <a:t>’, ‘.</a:t>
            </a:r>
            <a:r>
              <a:rPr lang="en-US" altLang="ko-KR" dirty="0" err="1" smtClean="0"/>
              <a:t>or.kr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등 제한적 </a:t>
            </a:r>
            <a:r>
              <a:rPr lang="en-US" altLang="ko-KR" dirty="0" smtClean="0"/>
              <a:t>2</a:t>
            </a:r>
            <a:r>
              <a:rPr lang="ko-KR" altLang="en-US" dirty="0" smtClean="0"/>
              <a:t>단계 사용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‘hankyul.kr’</a:t>
            </a:r>
            <a:r>
              <a:rPr lang="ko-KR" altLang="en-US" dirty="0" smtClean="0"/>
              <a:t>이 가능한지 여부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 </a:t>
            </a:r>
            <a:r>
              <a:rPr lang="ko-KR" altLang="en-US" dirty="0" smtClean="0"/>
              <a:t>주요이슈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이용자 편익증대인가</a:t>
            </a:r>
            <a:r>
              <a:rPr lang="en-US" altLang="ko-KR" dirty="0" smtClean="0"/>
              <a:t>? vs.</a:t>
            </a:r>
          </a:p>
          <a:p>
            <a:pPr lvl="1">
              <a:buNone/>
            </a:pPr>
            <a:r>
              <a:rPr lang="en-US" altLang="ko-KR" dirty="0" smtClean="0"/>
              <a:t>                 </a:t>
            </a:r>
            <a:r>
              <a:rPr lang="ko-KR" altLang="en-US" dirty="0" smtClean="0"/>
              <a:t>이용자 혼란 야기 및 기존등록자 부담 증가인가</a:t>
            </a:r>
            <a:r>
              <a:rPr lang="en-US" altLang="ko-KR" dirty="0" smtClean="0"/>
              <a:t>?</a:t>
            </a:r>
          </a:p>
          <a:p>
            <a:pPr lvl="1">
              <a:buNone/>
            </a:pPr>
            <a:r>
              <a:rPr lang="en-US" altLang="ko-KR" dirty="0" smtClean="0"/>
              <a:t>  </a:t>
            </a:r>
          </a:p>
          <a:p>
            <a:r>
              <a:rPr lang="ko-KR" altLang="en-US" dirty="0" smtClean="0"/>
              <a:t>인터넷주소위원회</a:t>
            </a:r>
            <a:r>
              <a:rPr lang="en-US" altLang="ko-KR" dirty="0" smtClean="0"/>
              <a:t>/</a:t>
            </a:r>
            <a:r>
              <a:rPr lang="ko-KR" altLang="en-US" dirty="0" smtClean="0"/>
              <a:t>도메인이름분과위원회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도메인이름분과위원회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NameCom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차의 공청회를</a:t>
            </a:r>
            <a:endParaRPr lang="en-US" altLang="ko-KR" dirty="0" smtClean="0"/>
          </a:p>
          <a:p>
            <a:pPr lvl="1"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거쳐서 기존 공공영문도메인 </a:t>
            </a:r>
            <a:r>
              <a:rPr lang="ko-KR" altLang="en-US" dirty="0" err="1" smtClean="0"/>
              <a:t>유지안</a:t>
            </a:r>
            <a:r>
              <a:rPr lang="en-US" altLang="ko-KR" dirty="0" smtClean="0"/>
              <a:t>(</a:t>
            </a:r>
            <a:r>
              <a:rPr lang="ko-KR" altLang="en-US" dirty="0" smtClean="0"/>
              <a:t>개방반대</a:t>
            </a:r>
            <a:r>
              <a:rPr lang="en-US" altLang="ko-KR" dirty="0" smtClean="0"/>
              <a:t>)</a:t>
            </a:r>
            <a:r>
              <a:rPr lang="ko-KR" altLang="en-US" dirty="0" smtClean="0"/>
              <a:t>을 확정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 인터넷주소위원회</a:t>
            </a:r>
            <a:r>
              <a:rPr lang="en-US" altLang="ko-KR" dirty="0" smtClean="0"/>
              <a:t>(NNC)</a:t>
            </a:r>
            <a:r>
              <a:rPr lang="ko-KR" altLang="en-US" dirty="0" smtClean="0"/>
              <a:t>에서 개방하지 않기로 함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2004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주소자원법</a:t>
            </a:r>
            <a:r>
              <a:rPr lang="ko-KR" altLang="en-US" dirty="0" smtClean="0"/>
              <a:t> 통과 이후</a:t>
            </a:r>
            <a:endParaRPr lang="en-US" altLang="ko-KR" dirty="0" smtClean="0"/>
          </a:p>
          <a:p>
            <a:pPr marL="342900" lvl="1" indent="-342900">
              <a:buNone/>
            </a:pPr>
            <a:r>
              <a:rPr lang="en-US" altLang="ko-KR" dirty="0" smtClean="0"/>
              <a:t>	 -</a:t>
            </a:r>
            <a:r>
              <a:rPr lang="ko-KR" altLang="en-US" dirty="0" smtClean="0"/>
              <a:t>   정보통신부</a:t>
            </a:r>
            <a:r>
              <a:rPr lang="en-US" altLang="ko-KR" dirty="0" smtClean="0"/>
              <a:t>/</a:t>
            </a:r>
            <a:r>
              <a:rPr lang="ko-KR" altLang="en-US" dirty="0" smtClean="0"/>
              <a:t>한국인터넷진흥원 체제 후 </a:t>
            </a:r>
            <a:r>
              <a:rPr lang="en-US" altLang="ko-KR" dirty="0" smtClean="0">
                <a:solidFill>
                  <a:srgbClr val="FF0000"/>
                </a:solidFill>
              </a:rPr>
              <a:t>2</a:t>
            </a:r>
            <a:r>
              <a:rPr lang="ko-KR" altLang="en-US" dirty="0" smtClean="0">
                <a:solidFill>
                  <a:srgbClr val="FF0000"/>
                </a:solidFill>
              </a:rPr>
              <a:t>단계 개방 결정</a:t>
            </a:r>
            <a:endParaRPr lang="en-US" altLang="ko-KR" dirty="0" smtClean="0">
              <a:solidFill>
                <a:srgbClr val="FF0000"/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2ACCD-8090-435C-A718-01D891384532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866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5325</TotalTime>
  <Words>641</Words>
  <Application>Microsoft Office PowerPoint</Application>
  <PresentationFormat>화면 슬라이드 쇼(4:3)</PresentationFormat>
  <Paragraphs>133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국내 인터넷 거버넌스의  역사와 과제</vt:lpstr>
      <vt:lpstr>목차</vt:lpstr>
      <vt:lpstr>인터넷 거버넌스란?</vt:lpstr>
      <vt:lpstr>왜 인터넷주소가 문제되는가?</vt:lpstr>
      <vt:lpstr>ICANN에서 무엇을 결정하는가?</vt:lpstr>
      <vt:lpstr>ICANN은 어떻게 조직되어 있는가?</vt:lpstr>
      <vt:lpstr>한국 인터넷 거버넌스의 역사</vt:lpstr>
      <vt:lpstr>한국 인터넷 거버넌스의 운영현황</vt:lpstr>
      <vt:lpstr>실제사례 (1) : 2단계 영문도메인 개방(2004)</vt:lpstr>
      <vt:lpstr>실제사례 (2) : ‘.한국’ 등록정책(2010)</vt:lpstr>
      <vt:lpstr>정부 주도형 인터넷 거버넌스 평가</vt:lpstr>
      <vt:lpstr>바람직한 인터넷 거버넌스 형성을 위한 과제(제언)</vt:lpstr>
      <vt:lpstr>바람직한 인터넷 거버넌스 형성을 위한 과제(제언)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DLee</dc:creator>
  <cp:lastModifiedBy>윤복남</cp:lastModifiedBy>
  <cp:revision>61</cp:revision>
  <dcterms:created xsi:type="dcterms:W3CDTF">2013-01-02T04:55:28Z</dcterms:created>
  <dcterms:modified xsi:type="dcterms:W3CDTF">2013-03-11T02:38:53Z</dcterms:modified>
</cp:coreProperties>
</file>